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Now Bold" charset="1" panose="00000800000000000000"/>
      <p:regular r:id="rId16"/>
    </p:embeddedFont>
    <p:embeddedFont>
      <p:font typeface="DM Sans" charset="1" panose="00000000000000000000"/>
      <p:regular r:id="rId17"/>
    </p:embeddedFont>
    <p:embeddedFont>
      <p:font typeface="Canva Sans Bold" charset="1" panose="020B0803030501040103"/>
      <p:regular r:id="rId18"/>
    </p:embeddedFont>
    <p:embeddedFont>
      <p:font typeface="Canva Sans" charset="1" panose="020B0503030501040103"/>
      <p:regular r:id="rId19"/>
    </p:embeddedFont>
    <p:embeddedFont>
      <p:font typeface="Montserrat Bold" charset="1" panose="00000800000000000000"/>
      <p:regular r:id="rId20"/>
    </p:embeddedFont>
    <p:embeddedFont>
      <p:font typeface="Neue Machina Ultra-Bold" charset="1" panose="00000900000000000000"/>
      <p:regular r:id="rId21"/>
    </p:embeddedFont>
    <p:embeddedFont>
      <p:font typeface="Montserrat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74.png" Type="http://schemas.openxmlformats.org/officeDocument/2006/relationships/image"/><Relationship Id="rId12" Target="../media/image75.png" Type="http://schemas.openxmlformats.org/officeDocument/2006/relationships/image"/><Relationship Id="rId13" Target="../media/image76.sv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71.png" Type="http://schemas.openxmlformats.org/officeDocument/2006/relationships/image"/><Relationship Id="rId9" Target="../media/image7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jpe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jpe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8.jpe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svg" Type="http://schemas.openxmlformats.org/officeDocument/2006/relationships/image"/><Relationship Id="rId13" Target="../media/image43.png" Type="http://schemas.openxmlformats.org/officeDocument/2006/relationships/image"/><Relationship Id="rId14" Target="../media/image44.svg" Type="http://schemas.openxmlformats.org/officeDocument/2006/relationships/image"/><Relationship Id="rId15" Target="../media/image45.png" Type="http://schemas.openxmlformats.org/officeDocument/2006/relationships/image"/><Relationship Id="rId16" Target="../media/image46.sv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jpe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12" Target="../media/image57.svg" Type="http://schemas.openxmlformats.org/officeDocument/2006/relationships/image"/><Relationship Id="rId13" Target="../media/image58.png" Type="http://schemas.openxmlformats.org/officeDocument/2006/relationships/image"/><Relationship Id="rId14" Target="../media/image59.svg" Type="http://schemas.openxmlformats.org/officeDocument/2006/relationships/image"/><Relationship Id="rId15" Target="../media/image60.png" Type="http://schemas.openxmlformats.org/officeDocument/2006/relationships/image"/><Relationship Id="rId16" Target="../media/image61.svg" Type="http://schemas.openxmlformats.org/officeDocument/2006/relationships/image"/><Relationship Id="rId17" Target="../media/image62.png" Type="http://schemas.openxmlformats.org/officeDocument/2006/relationships/image"/><Relationship Id="rId18" Target="../media/image63.sv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sv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64.png" Type="http://schemas.openxmlformats.org/officeDocument/2006/relationships/image"/><Relationship Id="rId7" Target="../media/image65.png" Type="http://schemas.openxmlformats.org/officeDocument/2006/relationships/image"/><Relationship Id="rId8" Target="../media/image66.png" Type="http://schemas.openxmlformats.org/officeDocument/2006/relationships/image"/><Relationship Id="rId9" Target="../media/image6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378" r="0" b="-706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9325" y="-977732"/>
            <a:ext cx="18897325" cy="12608059"/>
          </a:xfrm>
          <a:custGeom>
            <a:avLst/>
            <a:gdLst/>
            <a:ahLst/>
            <a:cxnLst/>
            <a:rect r="r" b="b" t="t" l="l"/>
            <a:pathLst>
              <a:path h="12608059" w="18897325">
                <a:moveTo>
                  <a:pt x="0" y="0"/>
                </a:moveTo>
                <a:lnTo>
                  <a:pt x="18897325" y="0"/>
                </a:lnTo>
                <a:lnTo>
                  <a:pt x="18897325" y="12608059"/>
                </a:lnTo>
                <a:lnTo>
                  <a:pt x="0" y="12608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97689" y="-1791025"/>
            <a:ext cx="4066773" cy="4066773"/>
          </a:xfrm>
          <a:custGeom>
            <a:avLst/>
            <a:gdLst/>
            <a:ahLst/>
            <a:cxnLst/>
            <a:rect r="r" b="b" t="t" l="l"/>
            <a:pathLst>
              <a:path h="4066773" w="4066773">
                <a:moveTo>
                  <a:pt x="0" y="0"/>
                </a:moveTo>
                <a:lnTo>
                  <a:pt x="4066773" y="0"/>
                </a:lnTo>
                <a:lnTo>
                  <a:pt x="4066773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04687" y="8319201"/>
            <a:ext cx="4066773" cy="4066773"/>
          </a:xfrm>
          <a:custGeom>
            <a:avLst/>
            <a:gdLst/>
            <a:ahLst/>
            <a:cxnLst/>
            <a:rect r="r" b="b" t="t" l="l"/>
            <a:pathLst>
              <a:path h="4066773" w="4066773">
                <a:moveTo>
                  <a:pt x="0" y="0"/>
                </a:moveTo>
                <a:lnTo>
                  <a:pt x="4066774" y="0"/>
                </a:lnTo>
                <a:lnTo>
                  <a:pt x="4066774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62835" y="2275748"/>
            <a:ext cx="8872538" cy="4908804"/>
            <a:chOff x="0" y="0"/>
            <a:chExt cx="11830050" cy="654507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1830050" cy="6545072"/>
              <a:chOff x="0" y="0"/>
              <a:chExt cx="2336800" cy="129285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336800" cy="1292854"/>
              </a:xfrm>
              <a:custGeom>
                <a:avLst/>
                <a:gdLst/>
                <a:ahLst/>
                <a:cxnLst/>
                <a:rect r="r" b="b" t="t" l="l"/>
                <a:pathLst>
                  <a:path h="1292854" w="2336800">
                    <a:moveTo>
                      <a:pt x="22687" y="0"/>
                    </a:moveTo>
                    <a:lnTo>
                      <a:pt x="2314113" y="0"/>
                    </a:lnTo>
                    <a:cubicBezTo>
                      <a:pt x="2320130" y="0"/>
                      <a:pt x="2325900" y="2390"/>
                      <a:pt x="2330155" y="6645"/>
                    </a:cubicBezTo>
                    <a:cubicBezTo>
                      <a:pt x="2334410" y="10899"/>
                      <a:pt x="2336800" y="16670"/>
                      <a:pt x="2336800" y="22687"/>
                    </a:cubicBezTo>
                    <a:lnTo>
                      <a:pt x="2336800" y="1270167"/>
                    </a:lnTo>
                    <a:cubicBezTo>
                      <a:pt x="2336800" y="1282697"/>
                      <a:pt x="2326643" y="1292854"/>
                      <a:pt x="2314113" y="1292854"/>
                    </a:cubicBezTo>
                    <a:lnTo>
                      <a:pt x="22687" y="1292854"/>
                    </a:lnTo>
                    <a:cubicBezTo>
                      <a:pt x="16670" y="1292854"/>
                      <a:pt x="10899" y="1290464"/>
                      <a:pt x="6645" y="1286209"/>
                    </a:cubicBezTo>
                    <a:cubicBezTo>
                      <a:pt x="2390" y="1281954"/>
                      <a:pt x="0" y="1276184"/>
                      <a:pt x="0" y="1270167"/>
                    </a:cubicBezTo>
                    <a:lnTo>
                      <a:pt x="0" y="22687"/>
                    </a:lnTo>
                    <a:cubicBezTo>
                      <a:pt x="0" y="16670"/>
                      <a:pt x="2390" y="10899"/>
                      <a:pt x="6645" y="6645"/>
                    </a:cubicBezTo>
                    <a:cubicBezTo>
                      <a:pt x="10899" y="2390"/>
                      <a:pt x="16670" y="0"/>
                      <a:pt x="22687" y="0"/>
                    </a:cubicBezTo>
                    <a:close/>
                  </a:path>
                </a:pathLst>
              </a:custGeom>
              <a:solidFill>
                <a:srgbClr val="00569E">
                  <a:alpha val="81961"/>
                </a:srgbClr>
              </a:solidFill>
              <a:ln w="104775" cap="rnd">
                <a:solidFill>
                  <a:srgbClr val="000000">
                    <a:alpha val="81961"/>
                  </a:srgbClr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2336800" cy="13214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458629" y="609170"/>
              <a:ext cx="10912792" cy="214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08"/>
                </a:lnSpc>
              </a:pPr>
              <a:r>
                <a:rPr lang="en-US" sz="10424">
                  <a:solidFill>
                    <a:srgbClr val="FFFFFF"/>
                  </a:solidFill>
                  <a:latin typeface="Now Bold"/>
                </a:rPr>
                <a:t>KETAN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824658" y="5184917"/>
              <a:ext cx="8180735" cy="926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5573"/>
                </a:lnSpc>
                <a:spcBef>
                  <a:spcPct val="0"/>
                </a:spcBef>
              </a:pPr>
              <a:r>
                <a:rPr lang="en-US" sz="4531">
                  <a:solidFill>
                    <a:srgbClr val="FFFFFF"/>
                  </a:solidFill>
                  <a:latin typeface="DM Sans"/>
                </a:rPr>
                <a:t>Full Stack Developer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58629" y="2970140"/>
              <a:ext cx="10912792" cy="214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08"/>
                </a:lnSpc>
              </a:pPr>
              <a:r>
                <a:rPr lang="en-US" sz="10424">
                  <a:solidFill>
                    <a:srgbClr val="0ABFFF"/>
                  </a:solidFill>
                  <a:latin typeface="Now Bold"/>
                </a:rPr>
                <a:t>PILLAI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1500770">
            <a:off x="479758" y="255317"/>
            <a:ext cx="1799588" cy="2668488"/>
          </a:xfrm>
          <a:custGeom>
            <a:avLst/>
            <a:gdLst/>
            <a:ahLst/>
            <a:cxnLst/>
            <a:rect r="r" b="b" t="t" l="l"/>
            <a:pathLst>
              <a:path h="2668488" w="1799588">
                <a:moveTo>
                  <a:pt x="0" y="0"/>
                </a:moveTo>
                <a:lnTo>
                  <a:pt x="1799588" y="0"/>
                </a:lnTo>
                <a:lnTo>
                  <a:pt x="1799588" y="2668489"/>
                </a:lnTo>
                <a:lnTo>
                  <a:pt x="0" y="26684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44349" y="1133890"/>
            <a:ext cx="6578895" cy="4114800"/>
          </a:xfrm>
          <a:custGeom>
            <a:avLst/>
            <a:gdLst/>
            <a:ahLst/>
            <a:cxnLst/>
            <a:rect r="r" b="b" t="t" l="l"/>
            <a:pathLst>
              <a:path h="4114800" w="6578895">
                <a:moveTo>
                  <a:pt x="0" y="0"/>
                </a:moveTo>
                <a:lnTo>
                  <a:pt x="6578895" y="0"/>
                </a:lnTo>
                <a:lnTo>
                  <a:pt x="65788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3539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09639" y="1297403"/>
            <a:ext cx="7941564" cy="8229600"/>
          </a:xfrm>
          <a:custGeom>
            <a:avLst/>
            <a:gdLst/>
            <a:ahLst/>
            <a:cxnLst/>
            <a:rect r="r" b="b" t="t" l="l"/>
            <a:pathLst>
              <a:path h="8229600" w="7941564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73789" y="6174278"/>
            <a:ext cx="5414211" cy="4114800"/>
          </a:xfrm>
          <a:custGeom>
            <a:avLst/>
            <a:gdLst/>
            <a:ahLst/>
            <a:cxnLst/>
            <a:rect r="r" b="b" t="t" l="l"/>
            <a:pathLst>
              <a:path h="4114800" w="5414211">
                <a:moveTo>
                  <a:pt x="0" y="0"/>
                </a:moveTo>
                <a:lnTo>
                  <a:pt x="5414211" y="0"/>
                </a:lnTo>
                <a:lnTo>
                  <a:pt x="54142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83697" y="4162989"/>
            <a:ext cx="9720605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169"/>
              </a:lnSpc>
              <a:spcBef>
                <a:spcPct val="0"/>
              </a:spcBef>
            </a:pPr>
            <a:r>
              <a:rPr lang="en-US" sz="10141">
                <a:solidFill>
                  <a:srgbClr val="FFFFFF"/>
                </a:solidFill>
                <a:latin typeface="Now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5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98945" y="8550101"/>
            <a:ext cx="4557028" cy="4557028"/>
          </a:xfrm>
          <a:custGeom>
            <a:avLst/>
            <a:gdLst/>
            <a:ahLst/>
            <a:cxnLst/>
            <a:rect r="r" b="b" t="t" l="l"/>
            <a:pathLst>
              <a:path h="4557028" w="4557028">
                <a:moveTo>
                  <a:pt x="0" y="0"/>
                </a:moveTo>
                <a:lnTo>
                  <a:pt x="4557027" y="0"/>
                </a:lnTo>
                <a:lnTo>
                  <a:pt x="4557027" y="4557028"/>
                </a:lnTo>
                <a:lnTo>
                  <a:pt x="0" y="4557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43205" y="-3008575"/>
            <a:ext cx="9830244" cy="9830244"/>
          </a:xfrm>
          <a:custGeom>
            <a:avLst/>
            <a:gdLst/>
            <a:ahLst/>
            <a:cxnLst/>
            <a:rect r="r" b="b" t="t" l="l"/>
            <a:pathLst>
              <a:path h="9830244" w="9830244">
                <a:moveTo>
                  <a:pt x="0" y="0"/>
                </a:moveTo>
                <a:lnTo>
                  <a:pt x="9830244" y="0"/>
                </a:lnTo>
                <a:lnTo>
                  <a:pt x="9830244" y="9830244"/>
                </a:lnTo>
                <a:lnTo>
                  <a:pt x="0" y="9830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274070" y="-3670372"/>
            <a:ext cx="9398182" cy="9398145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25047" r="0" b="-2504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588439" y="8897507"/>
            <a:ext cx="780406" cy="78040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B5F8">
                    <a:alpha val="100000"/>
                  </a:srgbClr>
                </a:gs>
                <a:gs pos="50000">
                  <a:srgbClr val="00B5F8">
                    <a:alpha val="100000"/>
                  </a:srgbClr>
                </a:gs>
                <a:gs pos="100000">
                  <a:srgbClr val="2B5D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582958" y="8159898"/>
            <a:ext cx="780406" cy="78040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B5F8">
                    <a:alpha val="100000"/>
                  </a:srgbClr>
                </a:gs>
                <a:gs pos="50000">
                  <a:srgbClr val="00B5F8">
                    <a:alpha val="100000"/>
                  </a:srgbClr>
                </a:gs>
                <a:gs pos="100000">
                  <a:srgbClr val="2B5D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208124" y="6102498"/>
            <a:ext cx="6051176" cy="4114800"/>
          </a:xfrm>
          <a:custGeom>
            <a:avLst/>
            <a:gdLst/>
            <a:ahLst/>
            <a:cxnLst/>
            <a:rect r="r" b="b" t="t" l="l"/>
            <a:pathLst>
              <a:path h="4114800" w="6051176">
                <a:moveTo>
                  <a:pt x="0" y="0"/>
                </a:moveTo>
                <a:lnTo>
                  <a:pt x="6051176" y="0"/>
                </a:lnTo>
                <a:lnTo>
                  <a:pt x="60511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93191" y="525422"/>
            <a:ext cx="7700692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41"/>
              </a:lnSpc>
              <a:spcBef>
                <a:spcPct val="0"/>
              </a:spcBef>
            </a:pPr>
            <a:r>
              <a:rPr lang="en-US" sz="9034">
                <a:solidFill>
                  <a:srgbClr val="FFFFFF"/>
                </a:solidFill>
                <a:latin typeface="Now Bold"/>
              </a:rPr>
              <a:t>DIFFERENCE BETWEEN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281695" y="4320588"/>
            <a:ext cx="8433140" cy="2814369"/>
            <a:chOff x="0" y="0"/>
            <a:chExt cx="11244187" cy="375249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302126" y="-152400"/>
              <a:ext cx="10639936" cy="1177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14"/>
                </a:lnSpc>
              </a:pPr>
              <a:r>
                <a:rPr lang="en-US" sz="5076" spc="-126">
                  <a:solidFill>
                    <a:srgbClr val="000000"/>
                  </a:solidFill>
                  <a:latin typeface="Canva Sans Bold"/>
                </a:rPr>
                <a:t>Full Stack Developement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86173" y="1393862"/>
              <a:ext cx="10639936" cy="1177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14"/>
                </a:lnSpc>
              </a:pPr>
              <a:r>
                <a:rPr lang="en-US" sz="5076" spc="-126">
                  <a:solidFill>
                    <a:srgbClr val="000000"/>
                  </a:solidFill>
                  <a:latin typeface="Canva Sans"/>
                </a:rPr>
                <a:t>&amp;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575266"/>
              <a:ext cx="11244187" cy="1177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14"/>
                </a:lnSpc>
              </a:pPr>
              <a:r>
                <a:rPr lang="en-US" sz="5076" spc="-126">
                  <a:solidFill>
                    <a:srgbClr val="000000"/>
                  </a:solidFill>
                  <a:latin typeface="Canva Sans Bold"/>
                </a:rPr>
                <a:t>Mern</a:t>
              </a:r>
              <a:r>
                <a:rPr lang="en-US" sz="5076" spc="-126">
                  <a:solidFill>
                    <a:srgbClr val="000000"/>
                  </a:solidFill>
                  <a:latin typeface="Canva Sans Bold"/>
                </a:rPr>
                <a:t> Stack Developement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6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496664" y="-2868902"/>
            <a:ext cx="7050727" cy="6114903"/>
          </a:xfrm>
          <a:custGeom>
            <a:avLst/>
            <a:gdLst/>
            <a:ahLst/>
            <a:cxnLst/>
            <a:rect r="r" b="b" t="t" l="l"/>
            <a:pathLst>
              <a:path h="6114903" w="7050727">
                <a:moveTo>
                  <a:pt x="0" y="0"/>
                </a:moveTo>
                <a:lnTo>
                  <a:pt x="7050728" y="0"/>
                </a:lnTo>
                <a:lnTo>
                  <a:pt x="7050728" y="6114903"/>
                </a:lnTo>
                <a:lnTo>
                  <a:pt x="0" y="61149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674630" y="3704600"/>
            <a:ext cx="3412067" cy="2959192"/>
          </a:xfrm>
          <a:custGeom>
            <a:avLst/>
            <a:gdLst/>
            <a:ahLst/>
            <a:cxnLst/>
            <a:rect r="r" b="b" t="t" l="l"/>
            <a:pathLst>
              <a:path h="2959192" w="3412067">
                <a:moveTo>
                  <a:pt x="0" y="0"/>
                </a:moveTo>
                <a:lnTo>
                  <a:pt x="3412067" y="0"/>
                </a:lnTo>
                <a:lnTo>
                  <a:pt x="3412067" y="2959192"/>
                </a:lnTo>
                <a:lnTo>
                  <a:pt x="0" y="2959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54064" y="6205194"/>
            <a:ext cx="9454273" cy="8199433"/>
          </a:xfrm>
          <a:custGeom>
            <a:avLst/>
            <a:gdLst/>
            <a:ahLst/>
            <a:cxnLst/>
            <a:rect r="r" b="b" t="t" l="l"/>
            <a:pathLst>
              <a:path h="8199433" w="9454273">
                <a:moveTo>
                  <a:pt x="0" y="0"/>
                </a:moveTo>
                <a:lnTo>
                  <a:pt x="9454272" y="0"/>
                </a:lnTo>
                <a:lnTo>
                  <a:pt x="9454272" y="8199433"/>
                </a:lnTo>
                <a:lnTo>
                  <a:pt x="0" y="8199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35783" y="8606199"/>
            <a:ext cx="5390682" cy="490824"/>
          </a:xfrm>
          <a:custGeom>
            <a:avLst/>
            <a:gdLst/>
            <a:ahLst/>
            <a:cxnLst/>
            <a:rect r="r" b="b" t="t" l="l"/>
            <a:pathLst>
              <a:path h="490824" w="5390682">
                <a:moveTo>
                  <a:pt x="0" y="0"/>
                </a:moveTo>
                <a:lnTo>
                  <a:pt x="5390682" y="0"/>
                </a:lnTo>
                <a:lnTo>
                  <a:pt x="5390682" y="490824"/>
                </a:lnTo>
                <a:lnTo>
                  <a:pt x="0" y="490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6912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81967" y="3246001"/>
            <a:ext cx="3412067" cy="2959192"/>
          </a:xfrm>
          <a:custGeom>
            <a:avLst/>
            <a:gdLst/>
            <a:ahLst/>
            <a:cxnLst/>
            <a:rect r="r" b="b" t="t" l="l"/>
            <a:pathLst>
              <a:path h="2959192" w="3412067">
                <a:moveTo>
                  <a:pt x="0" y="0"/>
                </a:moveTo>
                <a:lnTo>
                  <a:pt x="3412066" y="0"/>
                </a:lnTo>
                <a:lnTo>
                  <a:pt x="3412066" y="2959193"/>
                </a:lnTo>
                <a:lnTo>
                  <a:pt x="0" y="2959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05168" y="0"/>
            <a:ext cx="6882832" cy="10287000"/>
          </a:xfrm>
          <a:custGeom>
            <a:avLst/>
            <a:gdLst/>
            <a:ahLst/>
            <a:cxnLst/>
            <a:rect r="r" b="b" t="t" l="l"/>
            <a:pathLst>
              <a:path h="10287000" w="6882832">
                <a:moveTo>
                  <a:pt x="0" y="0"/>
                </a:moveTo>
                <a:lnTo>
                  <a:pt x="6882832" y="0"/>
                </a:lnTo>
                <a:lnTo>
                  <a:pt x="68828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816" r="0" b="-1112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77738" y="6190110"/>
            <a:ext cx="5776879" cy="4114800"/>
          </a:xfrm>
          <a:custGeom>
            <a:avLst/>
            <a:gdLst/>
            <a:ahLst/>
            <a:cxnLst/>
            <a:rect r="r" b="b" t="t" l="l"/>
            <a:pathLst>
              <a:path h="4114800" w="5776879">
                <a:moveTo>
                  <a:pt x="0" y="0"/>
                </a:moveTo>
                <a:lnTo>
                  <a:pt x="5776879" y="0"/>
                </a:lnTo>
                <a:lnTo>
                  <a:pt x="57768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45832" y="896812"/>
            <a:ext cx="7665877" cy="234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91"/>
              </a:lnSpc>
              <a:spcBef>
                <a:spcPct val="0"/>
              </a:spcBef>
            </a:pPr>
            <a:r>
              <a:rPr lang="en-US" sz="7659">
                <a:solidFill>
                  <a:srgbClr val="FFFFFF"/>
                </a:solidFill>
                <a:latin typeface="Now Bold"/>
              </a:rPr>
              <a:t>FULL STACK DEVELOPMENT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45832" y="3428106"/>
            <a:ext cx="7665877" cy="458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1"/>
              </a:lnSpc>
            </a:pPr>
            <a:r>
              <a:rPr lang="en-US" sz="3459">
                <a:solidFill>
                  <a:srgbClr val="11E4D0"/>
                </a:solidFill>
                <a:latin typeface="Now Bold"/>
              </a:rPr>
              <a:t>FULL STACK DEVELOPMENT INTEGRATES BOTH FRONT-END AND BACK-END TECHNOLOGIES, ENABLING COMPREHENSIVE APPLICATION DEVELOPMENT.</a:t>
            </a:r>
          </a:p>
          <a:p>
            <a:pPr algn="ctr">
              <a:lnSpc>
                <a:spcPts val="9191"/>
              </a:lnSpc>
            </a:pPr>
          </a:p>
          <a:p>
            <a:pPr algn="ctr" marL="0" indent="0" lvl="0">
              <a:lnSpc>
                <a:spcPts val="631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6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496664" y="-2868902"/>
            <a:ext cx="7050727" cy="6114903"/>
          </a:xfrm>
          <a:custGeom>
            <a:avLst/>
            <a:gdLst/>
            <a:ahLst/>
            <a:cxnLst/>
            <a:rect r="r" b="b" t="t" l="l"/>
            <a:pathLst>
              <a:path h="6114903" w="7050727">
                <a:moveTo>
                  <a:pt x="0" y="0"/>
                </a:moveTo>
                <a:lnTo>
                  <a:pt x="7050728" y="0"/>
                </a:lnTo>
                <a:lnTo>
                  <a:pt x="7050728" y="6114903"/>
                </a:lnTo>
                <a:lnTo>
                  <a:pt x="0" y="61149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674630" y="3704600"/>
            <a:ext cx="3412067" cy="2959192"/>
          </a:xfrm>
          <a:custGeom>
            <a:avLst/>
            <a:gdLst/>
            <a:ahLst/>
            <a:cxnLst/>
            <a:rect r="r" b="b" t="t" l="l"/>
            <a:pathLst>
              <a:path h="2959192" w="3412067">
                <a:moveTo>
                  <a:pt x="0" y="0"/>
                </a:moveTo>
                <a:lnTo>
                  <a:pt x="3412067" y="0"/>
                </a:lnTo>
                <a:lnTo>
                  <a:pt x="3412067" y="2959192"/>
                </a:lnTo>
                <a:lnTo>
                  <a:pt x="0" y="2959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54064" y="6205194"/>
            <a:ext cx="9454273" cy="8199433"/>
          </a:xfrm>
          <a:custGeom>
            <a:avLst/>
            <a:gdLst/>
            <a:ahLst/>
            <a:cxnLst/>
            <a:rect r="r" b="b" t="t" l="l"/>
            <a:pathLst>
              <a:path h="8199433" w="9454273">
                <a:moveTo>
                  <a:pt x="0" y="0"/>
                </a:moveTo>
                <a:lnTo>
                  <a:pt x="9454272" y="0"/>
                </a:lnTo>
                <a:lnTo>
                  <a:pt x="9454272" y="8199433"/>
                </a:lnTo>
                <a:lnTo>
                  <a:pt x="0" y="8199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35783" y="8606199"/>
            <a:ext cx="5390682" cy="490824"/>
          </a:xfrm>
          <a:custGeom>
            <a:avLst/>
            <a:gdLst/>
            <a:ahLst/>
            <a:cxnLst/>
            <a:rect r="r" b="b" t="t" l="l"/>
            <a:pathLst>
              <a:path h="490824" w="5390682">
                <a:moveTo>
                  <a:pt x="0" y="0"/>
                </a:moveTo>
                <a:lnTo>
                  <a:pt x="5390682" y="0"/>
                </a:lnTo>
                <a:lnTo>
                  <a:pt x="5390682" y="490824"/>
                </a:lnTo>
                <a:lnTo>
                  <a:pt x="0" y="490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6912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81967" y="3246001"/>
            <a:ext cx="3412067" cy="2959192"/>
          </a:xfrm>
          <a:custGeom>
            <a:avLst/>
            <a:gdLst/>
            <a:ahLst/>
            <a:cxnLst/>
            <a:rect r="r" b="b" t="t" l="l"/>
            <a:pathLst>
              <a:path h="2959192" w="3412067">
                <a:moveTo>
                  <a:pt x="0" y="0"/>
                </a:moveTo>
                <a:lnTo>
                  <a:pt x="3412066" y="0"/>
                </a:lnTo>
                <a:lnTo>
                  <a:pt x="3412066" y="2959193"/>
                </a:lnTo>
                <a:lnTo>
                  <a:pt x="0" y="2959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0656900" y="2844541"/>
            <a:ext cx="10664282" cy="4597919"/>
          </a:xfrm>
          <a:custGeom>
            <a:avLst/>
            <a:gdLst/>
            <a:ahLst/>
            <a:cxnLst/>
            <a:rect r="r" b="b" t="t" l="l"/>
            <a:pathLst>
              <a:path h="4597919" w="10664282">
                <a:moveTo>
                  <a:pt x="0" y="0"/>
                </a:moveTo>
                <a:lnTo>
                  <a:pt x="10664282" y="0"/>
                </a:lnTo>
                <a:lnTo>
                  <a:pt x="10664282" y="4597918"/>
                </a:lnTo>
                <a:lnTo>
                  <a:pt x="0" y="45979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36" t="-13547" r="-4179" b="-1982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50635" y="5748000"/>
            <a:ext cx="5375629" cy="4114800"/>
          </a:xfrm>
          <a:custGeom>
            <a:avLst/>
            <a:gdLst/>
            <a:ahLst/>
            <a:cxnLst/>
            <a:rect r="r" b="b" t="t" l="l"/>
            <a:pathLst>
              <a:path h="4114800" w="5375629">
                <a:moveTo>
                  <a:pt x="0" y="0"/>
                </a:moveTo>
                <a:lnTo>
                  <a:pt x="5375629" y="0"/>
                </a:lnTo>
                <a:lnTo>
                  <a:pt x="53756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60588" y="895271"/>
            <a:ext cx="7665877" cy="234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91"/>
              </a:lnSpc>
              <a:spcBef>
                <a:spcPct val="0"/>
              </a:spcBef>
            </a:pPr>
            <a:r>
              <a:rPr lang="en-US" sz="7659">
                <a:solidFill>
                  <a:srgbClr val="FFFFFF"/>
                </a:solidFill>
                <a:latin typeface="Now Bold"/>
              </a:rPr>
              <a:t>MERN STACK DEVELOPMENT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8789" y="3408336"/>
            <a:ext cx="12758890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51"/>
              </a:lnSpc>
              <a:spcBef>
                <a:spcPct val="0"/>
              </a:spcBef>
            </a:pPr>
            <a:r>
              <a:rPr lang="en-US" sz="3459">
                <a:solidFill>
                  <a:srgbClr val="43E8ED"/>
                </a:solidFill>
                <a:latin typeface="Now Bold"/>
              </a:rPr>
              <a:t>MERN STACK DEVELOPMENT INVOLVES BUILDING WEB APPLICATIONS USING FOUR MAIN TECHNOLOGIES: MONGODB, EXPRESS.JS, REACT.JS, AND NODE.JS. IT COVERS BOTH FRONT-END AND BACK-END DEVELOPMENT USING A UNIFIED STACK.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31" t="-15932" r="0" b="-1593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2144065" y="1028700"/>
            <a:ext cx="13642683" cy="8590066"/>
            <a:chOff x="0" y="0"/>
            <a:chExt cx="3593135" cy="22624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93135" cy="2262404"/>
            </a:xfrm>
            <a:custGeom>
              <a:avLst/>
              <a:gdLst/>
              <a:ahLst/>
              <a:cxnLst/>
              <a:rect r="r" b="b" t="t" l="l"/>
              <a:pathLst>
                <a:path h="2262404" w="3593135">
                  <a:moveTo>
                    <a:pt x="0" y="0"/>
                  </a:moveTo>
                  <a:lnTo>
                    <a:pt x="3593135" y="0"/>
                  </a:lnTo>
                  <a:lnTo>
                    <a:pt x="3593135" y="2262404"/>
                  </a:lnTo>
                  <a:lnTo>
                    <a:pt x="0" y="2262404"/>
                  </a:lnTo>
                  <a:close/>
                </a:path>
              </a:pathLst>
            </a:custGeom>
            <a:solidFill>
              <a:srgbClr val="00B5F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3593135" cy="2338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9551244" y="3808968"/>
            <a:ext cx="0" cy="522835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935060" y="3169731"/>
            <a:ext cx="4132514" cy="3253416"/>
          </a:xfrm>
          <a:custGeom>
            <a:avLst/>
            <a:gdLst/>
            <a:ahLst/>
            <a:cxnLst/>
            <a:rect r="r" b="b" t="t" l="l"/>
            <a:pathLst>
              <a:path h="3253416" w="4132514">
                <a:moveTo>
                  <a:pt x="0" y="0"/>
                </a:moveTo>
                <a:lnTo>
                  <a:pt x="4132514" y="0"/>
                </a:lnTo>
                <a:lnTo>
                  <a:pt x="4132514" y="3253416"/>
                </a:lnTo>
                <a:lnTo>
                  <a:pt x="0" y="32534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0" y="7762591"/>
            <a:ext cx="7315200" cy="3298490"/>
          </a:xfrm>
          <a:custGeom>
            <a:avLst/>
            <a:gdLst/>
            <a:ahLst/>
            <a:cxnLst/>
            <a:rect r="r" b="b" t="t" l="l"/>
            <a:pathLst>
              <a:path h="3298490" w="7315200">
                <a:moveTo>
                  <a:pt x="7315200" y="0"/>
                </a:moveTo>
                <a:lnTo>
                  <a:pt x="0" y="0"/>
                </a:lnTo>
                <a:lnTo>
                  <a:pt x="0" y="3298490"/>
                </a:lnTo>
                <a:lnTo>
                  <a:pt x="7315200" y="329849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86748" y="6172200"/>
            <a:ext cx="4572000" cy="4114800"/>
          </a:xfrm>
          <a:custGeom>
            <a:avLst/>
            <a:gdLst/>
            <a:ahLst/>
            <a:cxnLst/>
            <a:rect r="r" b="b" t="t" l="l"/>
            <a:pathLst>
              <a:path h="4114800" w="4572000">
                <a:moveTo>
                  <a:pt x="0" y="0"/>
                </a:moveTo>
                <a:lnTo>
                  <a:pt x="4572000" y="0"/>
                </a:lnTo>
                <a:lnTo>
                  <a:pt x="4572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05104" y="1346005"/>
            <a:ext cx="972060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0"/>
              </a:lnSpc>
              <a:spcBef>
                <a:spcPct val="0"/>
              </a:spcBef>
            </a:pPr>
            <a:r>
              <a:rPr lang="en-US" sz="4042">
                <a:solidFill>
                  <a:srgbClr val="FFFFFF"/>
                </a:solidFill>
                <a:latin typeface="Now Bold"/>
              </a:rPr>
              <a:t>FULL STACK DEVELOPMENT</a:t>
            </a:r>
            <a:r>
              <a:rPr lang="en-US" sz="4042">
                <a:solidFill>
                  <a:srgbClr val="FFFFFF"/>
                </a:solidFill>
                <a:latin typeface="Now Bold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41709" y="6346947"/>
            <a:ext cx="6821341" cy="254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2722" spc="-68">
                <a:solidFill>
                  <a:srgbClr val="FFFFFF"/>
                </a:solidFill>
                <a:latin typeface="Canva Sans Bold"/>
              </a:rPr>
              <a:t>"Front-end developers play a crucial role in </a:t>
            </a:r>
            <a:r>
              <a:rPr lang="en-US" sz="2722" spc="-68">
                <a:solidFill>
                  <a:srgbClr val="FFFFFF"/>
                </a:solidFill>
                <a:latin typeface="Canva Sans Bold"/>
              </a:rPr>
              <a:t>shaping how users interact with web </a:t>
            </a:r>
          </a:p>
          <a:p>
            <a:pPr algn="ctr">
              <a:lnSpc>
                <a:spcPts val="4083"/>
              </a:lnSpc>
            </a:pPr>
            <a:r>
              <a:rPr lang="en-US" sz="2722" spc="-68">
                <a:solidFill>
                  <a:srgbClr val="FFFFFF"/>
                </a:solidFill>
                <a:latin typeface="Canva Sans Bold"/>
              </a:rPr>
              <a:t>applications, ensuring aesthetics and </a:t>
            </a:r>
          </a:p>
          <a:p>
            <a:pPr algn="ctr">
              <a:lnSpc>
                <a:spcPts val="4083"/>
              </a:lnSpc>
            </a:pPr>
            <a:r>
              <a:rPr lang="en-US" sz="2722" spc="-68">
                <a:solidFill>
                  <a:srgbClr val="FFFFFF"/>
                </a:solidFill>
                <a:latin typeface="Canva Sans Bold"/>
              </a:rPr>
              <a:t>functionality align seamlessly." </a:t>
            </a:r>
          </a:p>
          <a:p>
            <a:pPr algn="ctr">
              <a:lnSpc>
                <a:spcPts val="408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302747" y="2094918"/>
            <a:ext cx="972060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0"/>
              </a:lnSpc>
              <a:spcBef>
                <a:spcPct val="0"/>
              </a:spcBef>
            </a:pPr>
            <a:r>
              <a:rPr lang="en-US" sz="4042">
                <a:solidFill>
                  <a:srgbClr val="FFFFFF"/>
                </a:solidFill>
                <a:latin typeface="Now Bold"/>
              </a:rPr>
              <a:t>FRONT - END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17155" y="2748581"/>
            <a:ext cx="8029373" cy="2394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6"/>
              </a:lnSpc>
            </a:pPr>
            <a:r>
              <a:rPr lang="en-US" sz="3204" spc="-80">
                <a:solidFill>
                  <a:srgbClr val="FFFFFF"/>
                </a:solidFill>
                <a:latin typeface="Canva Sans Bold"/>
              </a:rPr>
              <a:t>The languages commonly </a:t>
            </a:r>
          </a:p>
          <a:p>
            <a:pPr algn="ctr">
              <a:lnSpc>
                <a:spcPts val="4806"/>
              </a:lnSpc>
            </a:pPr>
            <a:r>
              <a:rPr lang="en-US" sz="3204" spc="-80">
                <a:solidFill>
                  <a:srgbClr val="FFFFFF"/>
                </a:solidFill>
                <a:latin typeface="Canva Sans Bold"/>
              </a:rPr>
              <a:t>used in front-end </a:t>
            </a:r>
          </a:p>
          <a:p>
            <a:pPr algn="ctr">
              <a:lnSpc>
                <a:spcPts val="4806"/>
              </a:lnSpc>
            </a:pPr>
            <a:r>
              <a:rPr lang="en-US" sz="3204" spc="-80">
                <a:solidFill>
                  <a:srgbClr val="FFFFFF"/>
                </a:solidFill>
                <a:latin typeface="Canva Sans Bold"/>
              </a:rPr>
              <a:t>development include: </a:t>
            </a:r>
          </a:p>
          <a:p>
            <a:pPr algn="ctr">
              <a:lnSpc>
                <a:spcPts val="4806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551244" y="4701189"/>
            <a:ext cx="6504759" cy="602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6"/>
              </a:lnSpc>
            </a:pPr>
            <a:r>
              <a:rPr lang="en-US" sz="3204" spc="-80">
                <a:solidFill>
                  <a:srgbClr val="FFFFFF"/>
                </a:solidFill>
                <a:latin typeface="Canva Sans Bold"/>
              </a:rPr>
              <a:t>1.HTML </a:t>
            </a:r>
          </a:p>
          <a:p>
            <a:pPr algn="ctr">
              <a:lnSpc>
                <a:spcPts val="4806"/>
              </a:lnSpc>
            </a:pPr>
            <a:r>
              <a:rPr lang="en-US" sz="3204" spc="-80">
                <a:solidFill>
                  <a:srgbClr val="FFFFFF"/>
                </a:solidFill>
                <a:latin typeface="Canva Sans Bold"/>
              </a:rPr>
              <a:t>2.CSS </a:t>
            </a:r>
          </a:p>
          <a:p>
            <a:pPr algn="ctr">
              <a:lnSpc>
                <a:spcPts val="4806"/>
              </a:lnSpc>
            </a:pPr>
            <a:r>
              <a:rPr lang="en-US" sz="3204" spc="-80">
                <a:solidFill>
                  <a:srgbClr val="FFFFFF"/>
                </a:solidFill>
                <a:latin typeface="Canva Sans Bold"/>
              </a:rPr>
              <a:t>3.JavaScript</a:t>
            </a:r>
          </a:p>
          <a:p>
            <a:pPr algn="ctr">
              <a:lnSpc>
                <a:spcPts val="4806"/>
              </a:lnSpc>
            </a:pPr>
          </a:p>
          <a:p>
            <a:pPr algn="ctr">
              <a:lnSpc>
                <a:spcPts val="4806"/>
              </a:lnSpc>
            </a:pPr>
            <a:r>
              <a:rPr lang="en-US" sz="3204" spc="-80">
                <a:solidFill>
                  <a:srgbClr val="FFFFFF"/>
                </a:solidFill>
                <a:latin typeface="Canva Sans Bold"/>
              </a:rPr>
              <a:t>Additionally, </a:t>
            </a:r>
          </a:p>
          <a:p>
            <a:pPr algn="ctr">
              <a:lnSpc>
                <a:spcPts val="4806"/>
              </a:lnSpc>
            </a:pPr>
            <a:r>
              <a:rPr lang="en-US" sz="3204" spc="-80">
                <a:solidFill>
                  <a:srgbClr val="FFFFFF"/>
                </a:solidFill>
                <a:latin typeface="Canva Sans Bold"/>
              </a:rPr>
              <a:t>React </a:t>
            </a:r>
          </a:p>
          <a:p>
            <a:pPr algn="ctr">
              <a:lnSpc>
                <a:spcPts val="4806"/>
              </a:lnSpc>
            </a:pPr>
            <a:r>
              <a:rPr lang="en-US" sz="3204" spc="-80">
                <a:solidFill>
                  <a:srgbClr val="FFFFFF"/>
                </a:solidFill>
                <a:latin typeface="Canva Sans Bold"/>
              </a:rPr>
              <a:t>Angular </a:t>
            </a:r>
          </a:p>
          <a:p>
            <a:pPr algn="ctr">
              <a:lnSpc>
                <a:spcPts val="4806"/>
              </a:lnSpc>
            </a:pPr>
            <a:r>
              <a:rPr lang="en-US" sz="3204" spc="-80">
                <a:solidFill>
                  <a:srgbClr val="FFFFFF"/>
                </a:solidFill>
                <a:latin typeface="Canva Sans Bold"/>
              </a:rPr>
              <a:t>Vue.js</a:t>
            </a:r>
          </a:p>
          <a:p>
            <a:pPr algn="ctr">
              <a:lnSpc>
                <a:spcPts val="4806"/>
              </a:lnSpc>
            </a:pPr>
          </a:p>
          <a:p>
            <a:pPr algn="ctr">
              <a:lnSpc>
                <a:spcPts val="4806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6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98293" y="119158"/>
            <a:ext cx="7830596" cy="10287000"/>
          </a:xfrm>
          <a:custGeom>
            <a:avLst/>
            <a:gdLst/>
            <a:ahLst/>
            <a:cxnLst/>
            <a:rect r="r" b="b" t="t" l="l"/>
            <a:pathLst>
              <a:path h="10287000" w="7830596">
                <a:moveTo>
                  <a:pt x="0" y="0"/>
                </a:moveTo>
                <a:lnTo>
                  <a:pt x="7830596" y="0"/>
                </a:lnTo>
                <a:lnTo>
                  <a:pt x="78305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409" t="0" r="-4319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15218370" cy="10287000"/>
            <a:chOff x="0" y="0"/>
            <a:chExt cx="400813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081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4008130">
                  <a:moveTo>
                    <a:pt x="0" y="0"/>
                  </a:moveTo>
                  <a:lnTo>
                    <a:pt x="4008130" y="0"/>
                  </a:lnTo>
                  <a:lnTo>
                    <a:pt x="40081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5F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4008130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8130628" y="2251169"/>
            <a:ext cx="0" cy="700713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878981" y="2230789"/>
            <a:ext cx="4957590" cy="4114800"/>
          </a:xfrm>
          <a:custGeom>
            <a:avLst/>
            <a:gdLst/>
            <a:ahLst/>
            <a:cxnLst/>
            <a:rect r="r" b="b" t="t" l="l"/>
            <a:pathLst>
              <a:path h="4114800" w="4957590">
                <a:moveTo>
                  <a:pt x="0" y="0"/>
                </a:moveTo>
                <a:lnTo>
                  <a:pt x="4957590" y="0"/>
                </a:lnTo>
                <a:lnTo>
                  <a:pt x="49575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15989" y="793962"/>
            <a:ext cx="4515993" cy="8229600"/>
          </a:xfrm>
          <a:custGeom>
            <a:avLst/>
            <a:gdLst/>
            <a:ahLst/>
            <a:cxnLst/>
            <a:rect r="r" b="b" t="t" l="l"/>
            <a:pathLst>
              <a:path h="8229600" w="4515993">
                <a:moveTo>
                  <a:pt x="0" y="0"/>
                </a:moveTo>
                <a:lnTo>
                  <a:pt x="4515993" y="0"/>
                </a:lnTo>
                <a:lnTo>
                  <a:pt x="451599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4618" y="409575"/>
            <a:ext cx="972060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0"/>
              </a:lnSpc>
              <a:spcBef>
                <a:spcPct val="0"/>
              </a:spcBef>
            </a:pPr>
            <a:r>
              <a:rPr lang="en-US" sz="4042">
                <a:solidFill>
                  <a:srgbClr val="FFFFFF"/>
                </a:solidFill>
                <a:latin typeface="Now Bold"/>
              </a:rPr>
              <a:t>FULL STACK DEVELOPMENT</a:t>
            </a:r>
            <a:r>
              <a:rPr lang="en-US" sz="4042">
                <a:solidFill>
                  <a:srgbClr val="FFFFFF"/>
                </a:solidFill>
                <a:latin typeface="Now Bold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6748068"/>
            <a:ext cx="8153989" cy="254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2722" spc="-68">
                <a:solidFill>
                  <a:srgbClr val="FFFFFF"/>
                </a:solidFill>
                <a:latin typeface="Canva Sans Bold"/>
              </a:rPr>
              <a:t>Backend development focuses on building </a:t>
            </a:r>
          </a:p>
          <a:p>
            <a:pPr algn="ctr">
              <a:lnSpc>
                <a:spcPts val="4083"/>
              </a:lnSpc>
            </a:pPr>
            <a:r>
              <a:rPr lang="en-US" sz="2722" spc="-68">
                <a:solidFill>
                  <a:srgbClr val="FFFFFF"/>
                </a:solidFill>
                <a:latin typeface="Canva Sans Bold"/>
              </a:rPr>
              <a:t>and managing the server-side components of </a:t>
            </a:r>
          </a:p>
          <a:p>
            <a:pPr algn="ctr">
              <a:lnSpc>
                <a:spcPts val="4083"/>
              </a:lnSpc>
            </a:pPr>
            <a:r>
              <a:rPr lang="en-US" sz="2722" spc="-68">
                <a:solidFill>
                  <a:srgbClr val="FFFFFF"/>
                </a:solidFill>
                <a:latin typeface="Canva Sans Bold"/>
              </a:rPr>
              <a:t>web applications, including data handling, </a:t>
            </a:r>
          </a:p>
          <a:p>
            <a:pPr algn="ctr">
              <a:lnSpc>
                <a:spcPts val="4083"/>
              </a:lnSpc>
            </a:pPr>
            <a:r>
              <a:rPr lang="en-US" sz="2722" spc="-68">
                <a:solidFill>
                  <a:srgbClr val="FFFFFF"/>
                </a:solidFill>
                <a:latin typeface="Canva Sans Bold"/>
              </a:rPr>
              <a:t>business logic, and server operations </a:t>
            </a:r>
          </a:p>
          <a:p>
            <a:pPr algn="ctr">
              <a:lnSpc>
                <a:spcPts val="408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53230" y="1132985"/>
            <a:ext cx="972060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0"/>
              </a:lnSpc>
              <a:spcBef>
                <a:spcPct val="0"/>
              </a:spcBef>
            </a:pPr>
            <a:r>
              <a:rPr lang="en-US" sz="4042">
                <a:solidFill>
                  <a:srgbClr val="FFFFFF"/>
                </a:solidFill>
                <a:latin typeface="Now Bold"/>
              </a:rPr>
              <a:t>BACK - END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188996" y="1028700"/>
            <a:ext cx="8029373" cy="9694396"/>
            <a:chOff x="0" y="0"/>
            <a:chExt cx="10705831" cy="1292586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0"/>
              <a:ext cx="10705831" cy="4775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6"/>
                </a:lnSpc>
              </a:pPr>
              <a:r>
                <a:rPr lang="en-US" sz="3204" spc="-80">
                  <a:solidFill>
                    <a:srgbClr val="FFFFFF"/>
                  </a:solidFill>
                  <a:latin typeface="Canva Sans Bold"/>
                </a:rPr>
                <a:t>Programming Languages: </a:t>
              </a:r>
            </a:p>
            <a:p>
              <a:pPr algn="ctr">
                <a:lnSpc>
                  <a:spcPts val="4806"/>
                </a:lnSpc>
              </a:pPr>
              <a:r>
                <a:rPr lang="en-US" sz="3204" spc="-80">
                  <a:solidFill>
                    <a:srgbClr val="FFFFFF"/>
                  </a:solidFill>
                  <a:latin typeface="Canva Sans Bold"/>
                </a:rPr>
                <a:t>- JavaScript (Node.js) </a:t>
              </a:r>
            </a:p>
            <a:p>
              <a:pPr algn="ctr">
                <a:lnSpc>
                  <a:spcPts val="4806"/>
                </a:lnSpc>
              </a:pPr>
              <a:r>
                <a:rPr lang="en-US" sz="3204" spc="-80">
                  <a:solidFill>
                    <a:srgbClr val="FFFFFF"/>
                  </a:solidFill>
                  <a:latin typeface="Canva Sans Bold"/>
                </a:rPr>
                <a:t>- Python </a:t>
              </a:r>
            </a:p>
            <a:p>
              <a:pPr algn="ctr">
                <a:lnSpc>
                  <a:spcPts val="4806"/>
                </a:lnSpc>
              </a:pPr>
              <a:r>
                <a:rPr lang="en-US" sz="3204" spc="-80">
                  <a:solidFill>
                    <a:srgbClr val="FFFFFF"/>
                  </a:solidFill>
                  <a:latin typeface="Canva Sans Bold"/>
                </a:rPr>
                <a:t>- Java </a:t>
              </a:r>
            </a:p>
            <a:p>
              <a:pPr algn="ctr">
                <a:lnSpc>
                  <a:spcPts val="4806"/>
                </a:lnSpc>
              </a:pPr>
              <a:r>
                <a:rPr lang="en-US" sz="3204" spc="-80">
                  <a:solidFill>
                    <a:srgbClr val="FFFFFF"/>
                  </a:solidFill>
                  <a:latin typeface="Canva Sans Bold"/>
                </a:rPr>
                <a:t>- Ruby </a:t>
              </a:r>
            </a:p>
            <a:p>
              <a:pPr algn="ctr">
                <a:lnSpc>
                  <a:spcPts val="4806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750809" y="4113619"/>
              <a:ext cx="8673012" cy="8812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6"/>
                </a:lnSpc>
              </a:pPr>
              <a:r>
                <a:rPr lang="en-US" sz="3204" spc="-80">
                  <a:solidFill>
                    <a:srgbClr val="FFFFFF"/>
                  </a:solidFill>
                  <a:latin typeface="Canva Sans Bold"/>
                </a:rPr>
                <a:t>Database Management Systems (DBMS): </a:t>
              </a:r>
            </a:p>
            <a:p>
              <a:pPr algn="ctr">
                <a:lnSpc>
                  <a:spcPts val="4806"/>
                </a:lnSpc>
              </a:pPr>
              <a:r>
                <a:rPr lang="en-US" sz="3204" spc="-80">
                  <a:solidFill>
                    <a:srgbClr val="FFFFFF"/>
                  </a:solidFill>
                  <a:latin typeface="Canva Sans Bold"/>
                </a:rPr>
                <a:t>- SQL (Structured Query Language) </a:t>
              </a:r>
            </a:p>
            <a:p>
              <a:pPr algn="ctr">
                <a:lnSpc>
                  <a:spcPts val="4806"/>
                </a:lnSpc>
              </a:pPr>
              <a:r>
                <a:rPr lang="en-US" sz="3204" spc="-80">
                  <a:solidFill>
                    <a:srgbClr val="FFFFFF"/>
                  </a:solidFill>
                  <a:latin typeface="Canva Sans Bold"/>
                </a:rPr>
                <a:t>- NoSQL Databases</a:t>
              </a:r>
            </a:p>
            <a:p>
              <a:pPr algn="ctr">
                <a:lnSpc>
                  <a:spcPts val="4806"/>
                </a:lnSpc>
              </a:pPr>
            </a:p>
            <a:p>
              <a:pPr algn="ctr">
                <a:lnSpc>
                  <a:spcPts val="4806"/>
                </a:lnSpc>
              </a:pPr>
              <a:r>
                <a:rPr lang="en-US" sz="3204" spc="-80">
                  <a:solidFill>
                    <a:srgbClr val="FFFFFF"/>
                  </a:solidFill>
                  <a:latin typeface="Canva Sans Bold"/>
                </a:rPr>
                <a:t>Server-Side Frameworks and Platforms: </a:t>
              </a:r>
            </a:p>
            <a:p>
              <a:pPr algn="ctr">
                <a:lnSpc>
                  <a:spcPts val="4806"/>
                </a:lnSpc>
              </a:pPr>
              <a:r>
                <a:rPr lang="en-US" sz="3204" spc="-80">
                  <a:solidFill>
                    <a:srgbClr val="FFFFFF"/>
                  </a:solidFill>
                  <a:latin typeface="Canva Sans Bold"/>
                </a:rPr>
                <a:t>- Node.js </a:t>
              </a:r>
            </a:p>
            <a:p>
              <a:pPr algn="ctr">
                <a:lnSpc>
                  <a:spcPts val="4806"/>
                </a:lnSpc>
              </a:pPr>
              <a:r>
                <a:rPr lang="en-US" sz="3204" spc="-80">
                  <a:solidFill>
                    <a:srgbClr val="FFFFFF"/>
                  </a:solidFill>
                  <a:latin typeface="Canva Sans Bold"/>
                </a:rPr>
                <a:t>- Django (Python) </a:t>
              </a:r>
            </a:p>
            <a:p>
              <a:pPr algn="ctr">
                <a:lnSpc>
                  <a:spcPts val="4806"/>
                </a:lnSpc>
              </a:pPr>
            </a:p>
            <a:p>
              <a:pPr algn="ctr">
                <a:lnSpc>
                  <a:spcPts val="4806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B5F8">
                <a:alpha val="100000"/>
              </a:srgbClr>
            </a:gs>
            <a:gs pos="50000">
              <a:srgbClr val="00B5F8">
                <a:alpha val="100000"/>
              </a:srgbClr>
            </a:gs>
            <a:gs pos="100000">
              <a:srgbClr val="2B5DF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220" y="308466"/>
            <a:ext cx="9575500" cy="10367175"/>
          </a:xfrm>
          <a:custGeom>
            <a:avLst/>
            <a:gdLst/>
            <a:ahLst/>
            <a:cxnLst/>
            <a:rect r="r" b="b" t="t" l="l"/>
            <a:pathLst>
              <a:path h="10367175" w="9575500">
                <a:moveTo>
                  <a:pt x="0" y="0"/>
                </a:moveTo>
                <a:lnTo>
                  <a:pt x="9575500" y="0"/>
                </a:lnTo>
                <a:lnTo>
                  <a:pt x="9575500" y="10367175"/>
                </a:lnTo>
                <a:lnTo>
                  <a:pt x="0" y="10367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2662" y="1459417"/>
            <a:ext cx="1013561" cy="1023468"/>
          </a:xfrm>
          <a:custGeom>
            <a:avLst/>
            <a:gdLst/>
            <a:ahLst/>
            <a:cxnLst/>
            <a:rect r="r" b="b" t="t" l="l"/>
            <a:pathLst>
              <a:path h="1023468" w="1013561">
                <a:moveTo>
                  <a:pt x="0" y="0"/>
                </a:moveTo>
                <a:lnTo>
                  <a:pt x="1013561" y="0"/>
                </a:lnTo>
                <a:lnTo>
                  <a:pt x="1013561" y="1023469"/>
                </a:lnTo>
                <a:lnTo>
                  <a:pt x="0" y="1023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36905" y="0"/>
            <a:ext cx="7488897" cy="10287000"/>
          </a:xfrm>
          <a:custGeom>
            <a:avLst/>
            <a:gdLst/>
            <a:ahLst/>
            <a:cxnLst/>
            <a:rect r="r" b="b" t="t" l="l"/>
            <a:pathLst>
              <a:path h="10287000" w="7488897">
                <a:moveTo>
                  <a:pt x="0" y="0"/>
                </a:moveTo>
                <a:lnTo>
                  <a:pt x="7488896" y="0"/>
                </a:lnTo>
                <a:lnTo>
                  <a:pt x="74888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6397" t="0" r="-77804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3737237"/>
            <a:ext cx="2837343" cy="2641204"/>
            <a:chOff x="0" y="0"/>
            <a:chExt cx="693668" cy="6457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3668" cy="645716"/>
            </a:xfrm>
            <a:custGeom>
              <a:avLst/>
              <a:gdLst/>
              <a:ahLst/>
              <a:cxnLst/>
              <a:rect r="r" b="b" t="t" l="l"/>
              <a:pathLst>
                <a:path h="645716" w="693668">
                  <a:moveTo>
                    <a:pt x="0" y="0"/>
                  </a:moveTo>
                  <a:lnTo>
                    <a:pt x="693668" y="0"/>
                  </a:lnTo>
                  <a:lnTo>
                    <a:pt x="693668" y="645716"/>
                  </a:lnTo>
                  <a:lnTo>
                    <a:pt x="0" y="645716"/>
                  </a:lnTo>
                  <a:close/>
                </a:path>
              </a:pathLst>
            </a:custGeom>
            <a:solidFill>
              <a:srgbClr val="084C6E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93668" cy="674291"/>
            </a:xfrm>
            <a:prstGeom prst="rect">
              <a:avLst/>
            </a:prstGeom>
          </p:spPr>
          <p:txBody>
            <a:bodyPr anchor="ctr" rtlCol="false" tIns="61490" lIns="61490" bIns="61490" rIns="6149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80897" y="2830454"/>
            <a:ext cx="2332949" cy="2323836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0" r="223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720436" y="3737237"/>
            <a:ext cx="2837343" cy="2641204"/>
            <a:chOff x="0" y="0"/>
            <a:chExt cx="693668" cy="6457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3668" cy="645716"/>
            </a:xfrm>
            <a:custGeom>
              <a:avLst/>
              <a:gdLst/>
              <a:ahLst/>
              <a:cxnLst/>
              <a:rect r="r" b="b" t="t" l="l"/>
              <a:pathLst>
                <a:path h="645716" w="693668">
                  <a:moveTo>
                    <a:pt x="0" y="0"/>
                  </a:moveTo>
                  <a:lnTo>
                    <a:pt x="693668" y="0"/>
                  </a:lnTo>
                  <a:lnTo>
                    <a:pt x="693668" y="645716"/>
                  </a:lnTo>
                  <a:lnTo>
                    <a:pt x="0" y="645716"/>
                  </a:lnTo>
                  <a:close/>
                </a:path>
              </a:pathLst>
            </a:custGeom>
            <a:solidFill>
              <a:srgbClr val="084C6E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693668" cy="674291"/>
            </a:xfrm>
            <a:prstGeom prst="rect">
              <a:avLst/>
            </a:prstGeom>
          </p:spPr>
          <p:txBody>
            <a:bodyPr anchor="ctr" rtlCol="false" tIns="61490" lIns="61490" bIns="61490" rIns="6149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4972633" y="2830454"/>
            <a:ext cx="2332949" cy="2323836"/>
            <a:chOff x="0" y="0"/>
            <a:chExt cx="6502400" cy="6477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42142" t="0" r="-42142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8409460" y="3737237"/>
            <a:ext cx="2837343" cy="2641204"/>
            <a:chOff x="0" y="0"/>
            <a:chExt cx="693668" cy="64571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3668" cy="645716"/>
            </a:xfrm>
            <a:custGeom>
              <a:avLst/>
              <a:gdLst/>
              <a:ahLst/>
              <a:cxnLst/>
              <a:rect r="r" b="b" t="t" l="l"/>
              <a:pathLst>
                <a:path h="645716" w="693668">
                  <a:moveTo>
                    <a:pt x="0" y="0"/>
                  </a:moveTo>
                  <a:lnTo>
                    <a:pt x="693668" y="0"/>
                  </a:lnTo>
                  <a:lnTo>
                    <a:pt x="693668" y="645716"/>
                  </a:lnTo>
                  <a:lnTo>
                    <a:pt x="0" y="645716"/>
                  </a:lnTo>
                  <a:close/>
                </a:path>
              </a:pathLst>
            </a:custGeom>
            <a:solidFill>
              <a:srgbClr val="084C6E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693668" cy="674291"/>
            </a:xfrm>
            <a:prstGeom prst="rect">
              <a:avLst/>
            </a:prstGeom>
          </p:spPr>
          <p:txBody>
            <a:bodyPr anchor="ctr" rtlCol="false" tIns="61490" lIns="61490" bIns="61490" rIns="6149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8661657" y="2830454"/>
            <a:ext cx="2332949" cy="2323836"/>
            <a:chOff x="0" y="0"/>
            <a:chExt cx="6502400" cy="6477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0" r="223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098485" y="3737237"/>
            <a:ext cx="2837343" cy="2641204"/>
            <a:chOff x="0" y="0"/>
            <a:chExt cx="693668" cy="64571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3668" cy="645716"/>
            </a:xfrm>
            <a:custGeom>
              <a:avLst/>
              <a:gdLst/>
              <a:ahLst/>
              <a:cxnLst/>
              <a:rect r="r" b="b" t="t" l="l"/>
              <a:pathLst>
                <a:path h="645716" w="693668">
                  <a:moveTo>
                    <a:pt x="0" y="0"/>
                  </a:moveTo>
                  <a:lnTo>
                    <a:pt x="693668" y="0"/>
                  </a:lnTo>
                  <a:lnTo>
                    <a:pt x="693668" y="645716"/>
                  </a:lnTo>
                  <a:lnTo>
                    <a:pt x="0" y="645716"/>
                  </a:lnTo>
                  <a:close/>
                </a:path>
              </a:pathLst>
            </a:custGeom>
            <a:solidFill>
              <a:srgbClr val="084C6E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693668" cy="674291"/>
            </a:xfrm>
            <a:prstGeom prst="rect">
              <a:avLst/>
            </a:prstGeom>
          </p:spPr>
          <p:txBody>
            <a:bodyPr anchor="ctr" rtlCol="false" tIns="61490" lIns="61490" bIns="61490" rIns="6149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2350681" y="2787686"/>
            <a:ext cx="2332949" cy="2323836"/>
            <a:chOff x="0" y="0"/>
            <a:chExt cx="6502400" cy="6477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223" t="0" r="223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1826281" y="637844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067941" y="6378441"/>
            <a:ext cx="4092356" cy="4114800"/>
          </a:xfrm>
          <a:custGeom>
            <a:avLst/>
            <a:gdLst/>
            <a:ahLst/>
            <a:cxnLst/>
            <a:rect r="r" b="b" t="t" l="l"/>
            <a:pathLst>
              <a:path h="4114800" w="4092356">
                <a:moveTo>
                  <a:pt x="0" y="0"/>
                </a:moveTo>
                <a:lnTo>
                  <a:pt x="4092356" y="0"/>
                </a:lnTo>
                <a:lnTo>
                  <a:pt x="40923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668401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826281" y="1656827"/>
            <a:ext cx="7681999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1"/>
              </a:lnSpc>
              <a:spcBef>
                <a:spcPct val="0"/>
              </a:spcBef>
            </a:pPr>
            <a:r>
              <a:rPr lang="en-US" sz="3959">
                <a:solidFill>
                  <a:srgbClr val="FFFFFF"/>
                </a:solidFill>
                <a:latin typeface="Now Bold"/>
              </a:rPr>
              <a:t>MERN STACK DEVELOPMENT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79443" y="5242416"/>
            <a:ext cx="2553916" cy="691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1"/>
              </a:lnSpc>
            </a:pPr>
            <a:r>
              <a:rPr lang="en-US" sz="3854" spc="-96">
                <a:solidFill>
                  <a:srgbClr val="FFFFFF"/>
                </a:solidFill>
                <a:latin typeface="Canva Sans Bold"/>
              </a:rPr>
              <a:t>MongoDB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871179" y="5242416"/>
            <a:ext cx="2553916" cy="691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1"/>
              </a:lnSpc>
            </a:pPr>
            <a:r>
              <a:rPr lang="en-US" sz="3854" spc="-96">
                <a:solidFill>
                  <a:srgbClr val="FFFFFF"/>
                </a:solidFill>
                <a:latin typeface="Canva Sans Bold"/>
              </a:rPr>
              <a:t>Express.js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560203" y="5242416"/>
            <a:ext cx="2553916" cy="691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1"/>
              </a:lnSpc>
            </a:pPr>
            <a:r>
              <a:rPr lang="en-US" sz="3854" spc="-96">
                <a:solidFill>
                  <a:srgbClr val="FFFFFF"/>
                </a:solidFill>
                <a:latin typeface="Canva Sans Bold"/>
              </a:rPr>
              <a:t>React.js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249227" y="5242416"/>
            <a:ext cx="2553916" cy="691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1"/>
              </a:lnSpc>
            </a:pPr>
            <a:r>
              <a:rPr lang="en-US" sz="3854" spc="-96">
                <a:solidFill>
                  <a:srgbClr val="FFFFFF"/>
                </a:solidFill>
                <a:latin typeface="Canva Sans Bold"/>
              </a:rPr>
              <a:t>Node.js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66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5548197" cy="5548197"/>
          </a:xfrm>
          <a:custGeom>
            <a:avLst/>
            <a:gdLst/>
            <a:ahLst/>
            <a:cxnLst/>
            <a:rect r="r" b="b" t="t" l="l"/>
            <a:pathLst>
              <a:path h="5548197" w="5548197">
                <a:moveTo>
                  <a:pt x="0" y="0"/>
                </a:moveTo>
                <a:lnTo>
                  <a:pt x="5548198" y="0"/>
                </a:lnTo>
                <a:lnTo>
                  <a:pt x="5548198" y="5548197"/>
                </a:lnTo>
                <a:lnTo>
                  <a:pt x="0" y="5548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10134" y="4824469"/>
            <a:ext cx="3202248" cy="5462531"/>
            <a:chOff x="0" y="0"/>
            <a:chExt cx="1565187" cy="26699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65188" cy="2669963"/>
            </a:xfrm>
            <a:custGeom>
              <a:avLst/>
              <a:gdLst/>
              <a:ahLst/>
              <a:cxnLst/>
              <a:rect r="r" b="b" t="t" l="l"/>
              <a:pathLst>
                <a:path h="2669963" w="1565188">
                  <a:moveTo>
                    <a:pt x="1440727" y="2669963"/>
                  </a:moveTo>
                  <a:lnTo>
                    <a:pt x="124460" y="2669963"/>
                  </a:lnTo>
                  <a:cubicBezTo>
                    <a:pt x="55880" y="2669963"/>
                    <a:pt x="0" y="2614083"/>
                    <a:pt x="0" y="25455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545503"/>
                  </a:lnTo>
                  <a:cubicBezTo>
                    <a:pt x="1565188" y="2614083"/>
                    <a:pt x="1509307" y="2669963"/>
                    <a:pt x="1440727" y="2669963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838641" y="5069397"/>
            <a:ext cx="2745234" cy="2745234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5059" t="0" r="-25059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724387" y="7828186"/>
            <a:ext cx="2973741" cy="197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2"/>
              </a:lnSpc>
            </a:pPr>
            <a:r>
              <a:rPr lang="en-US" sz="3759">
                <a:solidFill>
                  <a:srgbClr val="FFFFFF"/>
                </a:solidFill>
                <a:latin typeface="Montserrat Bold"/>
              </a:rPr>
              <a:t>Community and Ecosystem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862" t="0" r="-66382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704160" y="4989834"/>
            <a:ext cx="3202248" cy="4975161"/>
            <a:chOff x="0" y="0"/>
            <a:chExt cx="1565187" cy="24317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65188" cy="2431748"/>
            </a:xfrm>
            <a:custGeom>
              <a:avLst/>
              <a:gdLst/>
              <a:ahLst/>
              <a:cxnLst/>
              <a:rect r="r" b="b" t="t" l="l"/>
              <a:pathLst>
                <a:path h="2431748" w="1565188">
                  <a:moveTo>
                    <a:pt x="1440727" y="2431747"/>
                  </a:moveTo>
                  <a:lnTo>
                    <a:pt x="124460" y="2431747"/>
                  </a:lnTo>
                  <a:cubicBezTo>
                    <a:pt x="55880" y="2431747"/>
                    <a:pt x="0" y="2375868"/>
                    <a:pt x="0" y="230728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307288"/>
                  </a:lnTo>
                  <a:cubicBezTo>
                    <a:pt x="1565188" y="2375868"/>
                    <a:pt x="1509307" y="2431748"/>
                    <a:pt x="1440727" y="243174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4932667" y="5234762"/>
            <a:ext cx="2745234" cy="2745234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9"/>
              <a:stretch>
                <a:fillRect l="-35753" t="0" r="-35753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2123214" y="1152599"/>
            <a:ext cx="3202248" cy="4091368"/>
            <a:chOff x="0" y="0"/>
            <a:chExt cx="1565187" cy="19997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65188" cy="1999769"/>
            </a:xfrm>
            <a:custGeom>
              <a:avLst/>
              <a:gdLst/>
              <a:ahLst/>
              <a:cxnLst/>
              <a:rect r="r" b="b" t="t" l="l"/>
              <a:pathLst>
                <a:path h="1999769" w="1565188">
                  <a:moveTo>
                    <a:pt x="1440727" y="1999769"/>
                  </a:moveTo>
                  <a:lnTo>
                    <a:pt x="124460" y="1999769"/>
                  </a:lnTo>
                  <a:cubicBezTo>
                    <a:pt x="55880" y="1999769"/>
                    <a:pt x="0" y="1943889"/>
                    <a:pt x="0" y="18753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875309"/>
                  </a:lnTo>
                  <a:cubicBezTo>
                    <a:pt x="1565188" y="1943889"/>
                    <a:pt x="1509307" y="1999769"/>
                    <a:pt x="1440727" y="1999769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592412" y="1203936"/>
            <a:ext cx="3202248" cy="4091368"/>
            <a:chOff x="0" y="0"/>
            <a:chExt cx="1565187" cy="199976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65188" cy="1999769"/>
            </a:xfrm>
            <a:custGeom>
              <a:avLst/>
              <a:gdLst/>
              <a:ahLst/>
              <a:cxnLst/>
              <a:rect r="r" b="b" t="t" l="l"/>
              <a:pathLst>
                <a:path h="1999769" w="1565188">
                  <a:moveTo>
                    <a:pt x="1440727" y="1999769"/>
                  </a:moveTo>
                  <a:lnTo>
                    <a:pt x="124460" y="1999769"/>
                  </a:lnTo>
                  <a:cubicBezTo>
                    <a:pt x="55880" y="1999769"/>
                    <a:pt x="0" y="1943889"/>
                    <a:pt x="0" y="18753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875309"/>
                  </a:lnTo>
                  <a:cubicBezTo>
                    <a:pt x="1565188" y="1943889"/>
                    <a:pt x="1509307" y="1999769"/>
                    <a:pt x="1440727" y="1999769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7820920" y="1448864"/>
            <a:ext cx="2745234" cy="2745234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14669" t="0" r="-14669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3061611" y="1152599"/>
            <a:ext cx="3202248" cy="4308411"/>
            <a:chOff x="0" y="0"/>
            <a:chExt cx="1565187" cy="210585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65188" cy="2105855"/>
            </a:xfrm>
            <a:custGeom>
              <a:avLst/>
              <a:gdLst/>
              <a:ahLst/>
              <a:cxnLst/>
              <a:rect r="r" b="b" t="t" l="l"/>
              <a:pathLst>
                <a:path h="2105855" w="1565188">
                  <a:moveTo>
                    <a:pt x="1440727" y="2105855"/>
                  </a:moveTo>
                  <a:lnTo>
                    <a:pt x="124460" y="2105855"/>
                  </a:lnTo>
                  <a:cubicBezTo>
                    <a:pt x="55880" y="2105855"/>
                    <a:pt x="0" y="2049975"/>
                    <a:pt x="0" y="19813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981395"/>
                  </a:lnTo>
                  <a:cubicBezTo>
                    <a:pt x="1565188" y="2049975"/>
                    <a:pt x="1509307" y="2105855"/>
                    <a:pt x="1440727" y="2105855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-131609" y="5922596"/>
            <a:ext cx="4835769" cy="4114800"/>
          </a:xfrm>
          <a:custGeom>
            <a:avLst/>
            <a:gdLst/>
            <a:ahLst/>
            <a:cxnLst/>
            <a:rect r="r" b="b" t="t" l="l"/>
            <a:pathLst>
              <a:path h="4114800" w="4835769">
                <a:moveTo>
                  <a:pt x="0" y="0"/>
                </a:moveTo>
                <a:lnTo>
                  <a:pt x="4835769" y="0"/>
                </a:lnTo>
                <a:lnTo>
                  <a:pt x="48357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382904" y="1448864"/>
            <a:ext cx="2651386" cy="2679972"/>
          </a:xfrm>
          <a:custGeom>
            <a:avLst/>
            <a:gdLst/>
            <a:ahLst/>
            <a:cxnLst/>
            <a:rect r="r" b="b" t="t" l="l"/>
            <a:pathLst>
              <a:path h="2679972" w="2651386">
                <a:moveTo>
                  <a:pt x="0" y="0"/>
                </a:moveTo>
                <a:lnTo>
                  <a:pt x="2651385" y="0"/>
                </a:lnTo>
                <a:lnTo>
                  <a:pt x="2651385" y="2679972"/>
                </a:lnTo>
                <a:lnTo>
                  <a:pt x="0" y="26799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373080" y="1364991"/>
            <a:ext cx="2579311" cy="2912979"/>
          </a:xfrm>
          <a:custGeom>
            <a:avLst/>
            <a:gdLst/>
            <a:ahLst/>
            <a:cxnLst/>
            <a:rect r="r" b="b" t="t" l="l"/>
            <a:pathLst>
              <a:path h="2912979" w="2579311">
                <a:moveTo>
                  <a:pt x="0" y="0"/>
                </a:moveTo>
                <a:lnTo>
                  <a:pt x="2579310" y="0"/>
                </a:lnTo>
                <a:lnTo>
                  <a:pt x="2579310" y="2912979"/>
                </a:lnTo>
                <a:lnTo>
                  <a:pt x="0" y="29129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5201900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382904" y="4156316"/>
            <a:ext cx="2682869" cy="637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2"/>
              </a:lnSpc>
            </a:pPr>
            <a:r>
              <a:rPr lang="en-US" sz="3759">
                <a:solidFill>
                  <a:srgbClr val="FFFFFF"/>
                </a:solidFill>
                <a:latin typeface="Montserrat Bold"/>
              </a:rPr>
              <a:t>Scope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852102" y="4207653"/>
            <a:ext cx="2682869" cy="637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2"/>
              </a:lnSpc>
            </a:pPr>
            <a:r>
              <a:rPr lang="en-US" sz="3759">
                <a:solidFill>
                  <a:srgbClr val="FFFFFF"/>
                </a:solidFill>
                <a:latin typeface="Montserrat Bold"/>
              </a:rPr>
              <a:t>Versatility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175864" y="4156316"/>
            <a:ext cx="2973741" cy="130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2"/>
              </a:lnSpc>
            </a:pPr>
            <a:r>
              <a:rPr lang="en-US" sz="3759">
                <a:solidFill>
                  <a:srgbClr val="FFFFFF"/>
                </a:solidFill>
                <a:latin typeface="Montserrat Bold"/>
              </a:rPr>
              <a:t>Learning Curve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818413" y="8254175"/>
            <a:ext cx="2973741" cy="130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2"/>
              </a:lnSpc>
            </a:pPr>
            <a:r>
              <a:rPr lang="en-US" sz="3759">
                <a:solidFill>
                  <a:srgbClr val="FFFFFF"/>
                </a:solidFill>
                <a:latin typeface="Montserrat Bold"/>
              </a:rPr>
              <a:t>Technology Stack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283697" y="251429"/>
            <a:ext cx="9720605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90"/>
              </a:lnSpc>
              <a:spcBef>
                <a:spcPct val="0"/>
              </a:spcBef>
            </a:pPr>
            <a:r>
              <a:rPr lang="en-US" sz="5742">
                <a:solidFill>
                  <a:srgbClr val="FFFFFF"/>
                </a:solidFill>
                <a:latin typeface="Now Bold"/>
              </a:rPr>
              <a:t>DIFFERENCE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843049" y="1370203"/>
            <a:ext cx="7276710" cy="8059147"/>
            <a:chOff x="0" y="0"/>
            <a:chExt cx="1748335" cy="19363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48335" cy="1936327"/>
            </a:xfrm>
            <a:custGeom>
              <a:avLst/>
              <a:gdLst/>
              <a:ahLst/>
              <a:cxnLst/>
              <a:rect r="r" b="b" t="t" l="l"/>
              <a:pathLst>
                <a:path h="1936327" w="1748335">
                  <a:moveTo>
                    <a:pt x="1623875" y="1936327"/>
                  </a:moveTo>
                  <a:lnTo>
                    <a:pt x="124460" y="1936327"/>
                  </a:lnTo>
                  <a:cubicBezTo>
                    <a:pt x="55880" y="1936327"/>
                    <a:pt x="0" y="1880447"/>
                    <a:pt x="0" y="181186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3875" y="0"/>
                  </a:lnTo>
                  <a:cubicBezTo>
                    <a:pt x="1692455" y="0"/>
                    <a:pt x="1748335" y="55880"/>
                    <a:pt x="1748335" y="124460"/>
                  </a:cubicBezTo>
                  <a:lnTo>
                    <a:pt x="1748335" y="1811867"/>
                  </a:lnTo>
                  <a:cubicBezTo>
                    <a:pt x="1748335" y="1880447"/>
                    <a:pt x="1692455" y="1936327"/>
                    <a:pt x="1623875" y="1936327"/>
                  </a:cubicBezTo>
                  <a:close/>
                </a:path>
              </a:pathLst>
            </a:custGeom>
            <a:solidFill>
              <a:srgbClr val="093A47">
                <a:alpha val="30980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1524205" y="1225134"/>
            <a:ext cx="18643964" cy="8315843"/>
            <a:chOff x="0" y="0"/>
            <a:chExt cx="24858619" cy="1108779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2032273" y="193426"/>
              <a:ext cx="13163233" cy="10894365"/>
              <a:chOff x="0" y="0"/>
              <a:chExt cx="2371993" cy="196314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371993" cy="1963147"/>
              </a:xfrm>
              <a:custGeom>
                <a:avLst/>
                <a:gdLst/>
                <a:ahLst/>
                <a:cxnLst/>
                <a:rect r="r" b="b" t="t" l="l"/>
                <a:pathLst>
                  <a:path h="1963147" w="2371993">
                    <a:moveTo>
                      <a:pt x="2247533" y="1963147"/>
                    </a:moveTo>
                    <a:lnTo>
                      <a:pt x="124460" y="1963147"/>
                    </a:lnTo>
                    <a:cubicBezTo>
                      <a:pt x="55880" y="1963147"/>
                      <a:pt x="0" y="1907267"/>
                      <a:pt x="0" y="183868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47533" y="0"/>
                    </a:lnTo>
                    <a:cubicBezTo>
                      <a:pt x="2316113" y="0"/>
                      <a:pt x="2371993" y="55880"/>
                      <a:pt x="2371993" y="124460"/>
                    </a:cubicBezTo>
                    <a:lnTo>
                      <a:pt x="2371993" y="1838687"/>
                    </a:lnTo>
                    <a:cubicBezTo>
                      <a:pt x="2371993" y="1907267"/>
                      <a:pt x="2316113" y="1963147"/>
                      <a:pt x="2247533" y="1963147"/>
                    </a:cubicBezTo>
                    <a:close/>
                  </a:path>
                </a:pathLst>
              </a:custGeom>
              <a:solidFill>
                <a:srgbClr val="093A47">
                  <a:alpha val="30980"/>
                </a:srgbClr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6269640" y="-85725"/>
              <a:ext cx="8585162" cy="966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08"/>
                </a:lnSpc>
              </a:pPr>
              <a:r>
                <a:rPr lang="en-US" sz="4363">
                  <a:solidFill>
                    <a:srgbClr val="FFFFFF"/>
                  </a:solidFill>
                  <a:latin typeface="Neue Machina Ultra-Bold"/>
                </a:rPr>
                <a:t>FULL - STACK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3375185" y="-85725"/>
              <a:ext cx="9694718" cy="966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08"/>
                </a:lnSpc>
              </a:pPr>
              <a:r>
                <a:rPr lang="en-US" sz="4363">
                  <a:solidFill>
                    <a:srgbClr val="FFFFFF"/>
                  </a:solidFill>
                  <a:latin typeface="Neue Machina Ultra-Bold"/>
                </a:rPr>
                <a:t>MERN - STACK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6650098" y="1256331"/>
              <a:ext cx="6764254" cy="2094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55614" indent="-327807" lvl="1">
                <a:lnSpc>
                  <a:spcPts val="4251"/>
                </a:lnSpc>
                <a:buFont typeface="Arial"/>
                <a:buChar char="•"/>
              </a:pPr>
              <a:r>
                <a:rPr lang="en-US" sz="3036">
                  <a:solidFill>
                    <a:srgbClr val="FFFFFF"/>
                  </a:solidFill>
                  <a:latin typeface="Montserrat"/>
                </a:rPr>
                <a:t>HTML, CSS, JavaScript, PHP, Python, Ruby, Java, .NET, etc.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5195506" y="1256331"/>
              <a:ext cx="9663113" cy="1381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55619" indent="-327810" lvl="1">
                <a:lnSpc>
                  <a:spcPts val="4251"/>
                </a:lnSpc>
                <a:buFont typeface="Arial"/>
                <a:buChar char="•"/>
              </a:pPr>
              <a:r>
                <a:rPr lang="en-US" sz="3036">
                  <a:solidFill>
                    <a:srgbClr val="FFFFFF"/>
                  </a:solidFill>
                  <a:latin typeface="Montserrat"/>
                </a:rPr>
                <a:t>MongoDB, Express.js, React, and Node.js.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78824" y="1296343"/>
              <a:ext cx="8585162" cy="759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08"/>
                </a:lnSpc>
              </a:pPr>
              <a:r>
                <a:rPr lang="en-US" sz="3363">
                  <a:solidFill>
                    <a:srgbClr val="FFFFFF"/>
                  </a:solidFill>
                  <a:latin typeface="Neue Machina Ultra-Bold"/>
                </a:rPr>
                <a:t>Technologies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982910"/>
              <a:ext cx="6650098" cy="759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08"/>
                </a:lnSpc>
              </a:pPr>
              <a:r>
                <a:rPr lang="en-US" sz="3363">
                  <a:solidFill>
                    <a:srgbClr val="FFFFFF"/>
                  </a:solidFill>
                  <a:latin typeface="Neue Machina Ultra-Bold"/>
                </a:rPr>
                <a:t>Pros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6650098" y="4011485"/>
              <a:ext cx="7231623" cy="3521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55614" indent="-327807" lvl="1">
                <a:lnSpc>
                  <a:spcPts val="4251"/>
                </a:lnSpc>
                <a:buFont typeface="Arial"/>
                <a:buChar char="•"/>
              </a:pPr>
              <a:r>
                <a:rPr lang="en-US" sz="3036">
                  <a:solidFill>
                    <a:srgbClr val="FFFFFF"/>
                  </a:solidFill>
                  <a:latin typeface="Montserrat"/>
                </a:rPr>
                <a:t>Offers a well-rounded skillset that allows developers to work on any type of web application.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5234673" y="4011485"/>
              <a:ext cx="9350362" cy="2808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55614" indent="-327807" lvl="1">
                <a:lnSpc>
                  <a:spcPts val="4251"/>
                </a:lnSpc>
                <a:buFont typeface="Arial"/>
                <a:buChar char="•"/>
              </a:pPr>
              <a:r>
                <a:rPr lang="en-US" sz="3036">
                  <a:solidFill>
                    <a:srgbClr val="FFFFFF"/>
                  </a:solidFill>
                  <a:latin typeface="Montserrat"/>
                </a:rPr>
                <a:t>Provides a streamlined development process for JavaScript-based web applications.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78824" y="8381815"/>
              <a:ext cx="6650098" cy="759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08"/>
                </a:lnSpc>
              </a:pPr>
              <a:r>
                <a:rPr lang="en-US" sz="3363">
                  <a:solidFill>
                    <a:srgbClr val="FFFFFF"/>
                  </a:solidFill>
                  <a:latin typeface="Neue Machina Ultra-Bold"/>
                </a:rPr>
                <a:t>Cons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6728922" y="8199879"/>
              <a:ext cx="6764254" cy="20879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55615" indent="-327807" lvl="1">
                <a:lnSpc>
                  <a:spcPts val="4251"/>
                </a:lnSpc>
                <a:buFont typeface="Arial"/>
                <a:buChar char="•"/>
              </a:pPr>
              <a:r>
                <a:rPr lang="en-US" sz="3036">
                  <a:solidFill>
                    <a:srgbClr val="FFFFFF"/>
                  </a:solidFill>
                  <a:latin typeface="Montserrat"/>
                </a:rPr>
                <a:t>Can be difficult to master all of the required technologies.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5234673" y="8197611"/>
              <a:ext cx="8415624" cy="2799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55615" indent="-327807" lvl="1">
                <a:lnSpc>
                  <a:spcPts val="4251"/>
                </a:lnSpc>
                <a:buFont typeface="Arial"/>
                <a:buChar char="•"/>
              </a:pPr>
              <a:r>
                <a:rPr lang="en-US" sz="3036">
                  <a:solidFill>
                    <a:srgbClr val="FFFFFF"/>
                  </a:solidFill>
                  <a:latin typeface="Montserrat"/>
                </a:rPr>
                <a:t>Not as versatile as full stack development, as it is limited to JavaScript-based applications.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5374000" y="2637213"/>
            <a:ext cx="4825047" cy="4114800"/>
          </a:xfrm>
          <a:custGeom>
            <a:avLst/>
            <a:gdLst/>
            <a:ahLst/>
            <a:cxnLst/>
            <a:rect r="r" b="b" t="t" l="l"/>
            <a:pathLst>
              <a:path h="4114800" w="4825047">
                <a:moveTo>
                  <a:pt x="0" y="0"/>
                </a:moveTo>
                <a:lnTo>
                  <a:pt x="4825047" y="0"/>
                </a:lnTo>
                <a:lnTo>
                  <a:pt x="48250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-3935975" y="219074"/>
            <a:ext cx="13079975" cy="93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8"/>
              </a:lnSpc>
            </a:pPr>
            <a:r>
              <a:rPr lang="en-US" sz="5463">
                <a:solidFill>
                  <a:srgbClr val="FFFFFF"/>
                </a:solidFill>
                <a:latin typeface="Neue Machina Ultra-Bold"/>
              </a:rPr>
              <a:t>DIFFERENCE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DAGE1rTnrX4</dc:identifier>
  <dcterms:modified xsi:type="dcterms:W3CDTF">2011-08-01T06:04:30Z</dcterms:modified>
  <cp:revision>1</cp:revision>
  <dc:title>Blue Professional Modern Business Project Presentation </dc:title>
</cp:coreProperties>
</file>